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2" r:id="rId8"/>
    <p:sldId id="265" r:id="rId9"/>
    <p:sldId id="266" r:id="rId10"/>
    <p:sldId id="269" r:id="rId11"/>
    <p:sldId id="270" r:id="rId12"/>
    <p:sldId id="267" r:id="rId13"/>
    <p:sldId id="268" r:id="rId14"/>
    <p:sldId id="271"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1"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AF909C4-D6F7-488B-AF2C-DC85EBF835DC}" type="datetimeFigureOut">
              <a:rPr lang="el-GR" smtClean="0"/>
              <a:t>28/5/2019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4B7E58-4DAB-4B35-87B0-D93C38E36952}"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AF909C4-D6F7-488B-AF2C-DC85EBF835DC}" type="datetimeFigureOut">
              <a:rPr lang="el-GR" smtClean="0"/>
              <a:t>28/5/2019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4B7E58-4DAB-4B35-87B0-D93C38E3695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AF909C4-D6F7-488B-AF2C-DC85EBF835DC}" type="datetimeFigureOut">
              <a:rPr lang="el-GR" smtClean="0"/>
              <a:t>28/5/2019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4B7E58-4DAB-4B35-87B0-D93C38E3695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AF909C4-D6F7-488B-AF2C-DC85EBF835DC}" type="datetimeFigureOut">
              <a:rPr lang="el-GR" smtClean="0"/>
              <a:t>28/5/2019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4B7E58-4DAB-4B35-87B0-D93C38E3695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AF909C4-D6F7-488B-AF2C-DC85EBF835DC}" type="datetimeFigureOut">
              <a:rPr lang="el-GR" smtClean="0"/>
              <a:t>28/5/2019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4B7E58-4DAB-4B35-87B0-D93C38E36952}"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AF909C4-D6F7-488B-AF2C-DC85EBF835DC}" type="datetimeFigureOut">
              <a:rPr lang="el-GR" smtClean="0"/>
              <a:t>28/5/2019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A4B7E58-4DAB-4B35-87B0-D93C38E36952}"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AF909C4-D6F7-488B-AF2C-DC85EBF835DC}" type="datetimeFigureOut">
              <a:rPr lang="el-GR" smtClean="0"/>
              <a:t>28/5/2019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A4B7E58-4DAB-4B35-87B0-D93C38E36952}"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AF909C4-D6F7-488B-AF2C-DC85EBF835DC}" type="datetimeFigureOut">
              <a:rPr lang="el-GR" smtClean="0"/>
              <a:t>28/5/2019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A4B7E58-4DAB-4B35-87B0-D93C38E3695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AF909C4-D6F7-488B-AF2C-DC85EBF835DC}" type="datetimeFigureOut">
              <a:rPr lang="el-GR" smtClean="0"/>
              <a:t>28/5/2019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A4B7E58-4DAB-4B35-87B0-D93C38E3695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AF909C4-D6F7-488B-AF2C-DC85EBF835DC}" type="datetimeFigureOut">
              <a:rPr lang="el-GR" smtClean="0"/>
              <a:t>28/5/2019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A4B7E58-4DAB-4B35-87B0-D93C38E36952}"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AF909C4-D6F7-488B-AF2C-DC85EBF835DC}" type="datetimeFigureOut">
              <a:rPr lang="el-GR" smtClean="0"/>
              <a:t>28/5/2019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A4B7E58-4DAB-4B35-87B0-D93C38E36952}"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909C4-D6F7-488B-AF2C-DC85EBF835DC}" type="datetimeFigureOut">
              <a:rPr lang="el-GR" smtClean="0"/>
              <a:t>28/5/2019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B7E58-4DAB-4B35-87B0-D93C38E36952}"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500042"/>
            <a:ext cx="7815290" cy="1214446"/>
          </a:xfrm>
        </p:spPr>
        <p:txBody>
          <a:bodyPr>
            <a:normAutofit/>
          </a:bodyPr>
          <a:lstStyle/>
          <a:p>
            <a:r>
              <a:rPr lang="en-US" sz="3600" b="1" i="1" dirty="0" smtClean="0">
                <a:latin typeface="Comic Sans MS" pitchFamily="66" charset="0"/>
              </a:rPr>
              <a:t>‘’</a:t>
            </a:r>
            <a:r>
              <a:rPr lang="en-US" sz="3600" b="1" i="1" dirty="0" err="1" smtClean="0">
                <a:latin typeface="Comic Sans MS" pitchFamily="66" charset="0"/>
              </a:rPr>
              <a:t>L’Ateneu</a:t>
            </a:r>
            <a:r>
              <a:rPr lang="en-US" sz="3600" b="1" i="1" dirty="0" smtClean="0">
                <a:latin typeface="Comic Sans MS" pitchFamily="66" charset="0"/>
              </a:rPr>
              <a:t> </a:t>
            </a:r>
            <a:r>
              <a:rPr lang="en-US" sz="3600" b="1" i="1" dirty="0">
                <a:latin typeface="Comic Sans MS" pitchFamily="66" charset="0"/>
              </a:rPr>
              <a:t>de </a:t>
            </a:r>
            <a:r>
              <a:rPr lang="en-US" sz="3600" b="1" i="1" dirty="0" err="1">
                <a:latin typeface="Comic Sans MS" pitchFamily="66" charset="0"/>
              </a:rPr>
              <a:t>Fabricació</a:t>
            </a:r>
            <a:r>
              <a:rPr lang="en-US" sz="3600" b="1" i="1" dirty="0">
                <a:latin typeface="Comic Sans MS" pitchFamily="66" charset="0"/>
              </a:rPr>
              <a:t> </a:t>
            </a:r>
            <a:r>
              <a:rPr lang="en-US" sz="3600" b="1" i="1" dirty="0" smtClean="0">
                <a:latin typeface="Comic Sans MS" pitchFamily="66" charset="0"/>
              </a:rPr>
              <a:t>digital’’</a:t>
            </a:r>
            <a:r>
              <a:rPr lang="en-US" sz="3600" i="1" dirty="0">
                <a:latin typeface="Comic Sans MS" pitchFamily="66" charset="0"/>
              </a:rPr>
              <a:t/>
            </a:r>
            <a:br>
              <a:rPr lang="en-US" sz="3600" i="1" dirty="0">
                <a:latin typeface="Comic Sans MS" pitchFamily="66" charset="0"/>
              </a:rPr>
            </a:br>
            <a:endParaRPr lang="el-GR" sz="3600" i="1" dirty="0">
              <a:latin typeface="Comic Sans MS" pitchFamily="66" charset="0"/>
            </a:endParaRPr>
          </a:p>
        </p:txBody>
      </p:sp>
      <p:pic>
        <p:nvPicPr>
          <p:cNvPr id="4" name="3 - Εικόνα" descr="61145317_303871470489253_8710346443979751424_n.jpg"/>
          <p:cNvPicPr>
            <a:picLocks noChangeAspect="1"/>
          </p:cNvPicPr>
          <p:nvPr/>
        </p:nvPicPr>
        <p:blipFill>
          <a:blip r:embed="rId2"/>
          <a:stretch>
            <a:fillRect/>
          </a:stretch>
        </p:blipFill>
        <p:spPr>
          <a:xfrm>
            <a:off x="1500166" y="1571612"/>
            <a:ext cx="6143668" cy="46103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latin typeface="Comic Sans MS" pitchFamily="66" charset="0"/>
              </a:rPr>
              <a:t>3</a:t>
            </a:r>
            <a:r>
              <a:rPr lang="en-US" i="1" dirty="0" smtClean="0">
                <a:latin typeface="Comic Sans MS" pitchFamily="66" charset="0"/>
              </a:rPr>
              <a:t>D </a:t>
            </a:r>
            <a:r>
              <a:rPr lang="el-GR" b="1" i="1" dirty="0" smtClean="0">
                <a:latin typeface="Comic Sans MS" pitchFamily="66" charset="0"/>
              </a:rPr>
              <a:t>ρόδα-τροχός</a:t>
            </a:r>
            <a:endParaRPr lang="el-GR" b="1" i="1" dirty="0">
              <a:latin typeface="Comic Sans MS" pitchFamily="66" charset="0"/>
            </a:endParaRPr>
          </a:p>
        </p:txBody>
      </p:sp>
      <p:pic>
        <p:nvPicPr>
          <p:cNvPr id="4" name="3 - Θέση περιεχομένου" descr="61799890_419905432196386_167903272466644992_n.jpg"/>
          <p:cNvPicPr>
            <a:picLocks noGrp="1" noChangeAspect="1"/>
          </p:cNvPicPr>
          <p:nvPr>
            <p:ph idx="1"/>
          </p:nvPr>
        </p:nvPicPr>
        <p:blipFill>
          <a:blip r:embed="rId2"/>
          <a:stretch>
            <a:fillRect/>
          </a:stretch>
        </p:blipFill>
        <p:spPr>
          <a:xfrm>
            <a:off x="2873797" y="1600200"/>
            <a:ext cx="3396406"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i="1" dirty="0" smtClean="0">
                <a:latin typeface="Comic Sans MS" pitchFamily="66" charset="0"/>
              </a:rPr>
              <a:t>3D </a:t>
            </a:r>
            <a:r>
              <a:rPr lang="el-GR" i="1" dirty="0" smtClean="0">
                <a:latin typeface="Comic Sans MS" pitchFamily="66" charset="0"/>
              </a:rPr>
              <a:t>κατασκευή </a:t>
            </a:r>
            <a:r>
              <a:rPr lang="el-GR" b="1" i="1" dirty="0" smtClean="0">
                <a:latin typeface="Comic Sans MS" pitchFamily="66" charset="0"/>
              </a:rPr>
              <a:t>μουσικών οργάνων </a:t>
            </a:r>
            <a:r>
              <a:rPr lang="el-GR" i="1" dirty="0" smtClean="0">
                <a:latin typeface="Comic Sans MS" pitchFamily="66" charset="0"/>
              </a:rPr>
              <a:t/>
            </a:r>
            <a:br>
              <a:rPr lang="el-GR" i="1" dirty="0" smtClean="0">
                <a:latin typeface="Comic Sans MS" pitchFamily="66" charset="0"/>
              </a:rPr>
            </a:br>
            <a:r>
              <a:rPr lang="el-GR" i="1" dirty="0" smtClean="0">
                <a:latin typeface="Comic Sans MS" pitchFamily="66" charset="0"/>
              </a:rPr>
              <a:t>(</a:t>
            </a:r>
            <a:r>
              <a:rPr lang="el-GR" b="1" i="1" dirty="0" smtClean="0">
                <a:latin typeface="Comic Sans MS" pitchFamily="66" charset="0"/>
              </a:rPr>
              <a:t>βιολί</a:t>
            </a:r>
            <a:r>
              <a:rPr lang="el-GR" i="1" dirty="0" smtClean="0">
                <a:latin typeface="Comic Sans MS" pitchFamily="66" charset="0"/>
              </a:rPr>
              <a:t>)</a:t>
            </a:r>
            <a:endParaRPr lang="el-GR" i="1" dirty="0">
              <a:latin typeface="Comic Sans MS" pitchFamily="66" charset="0"/>
            </a:endParaRPr>
          </a:p>
        </p:txBody>
      </p:sp>
      <p:pic>
        <p:nvPicPr>
          <p:cNvPr id="4" name="3 - Θέση περιεχομένου" descr="61029808_461002817992395_1995653040803151872_n.jpg"/>
          <p:cNvPicPr>
            <a:picLocks noGrp="1" noChangeAspect="1"/>
          </p:cNvPicPr>
          <p:nvPr>
            <p:ph idx="1"/>
          </p:nvPr>
        </p:nvPicPr>
        <p:blipFill>
          <a:blip r:embed="rId2"/>
          <a:stretch>
            <a:fillRect/>
          </a:stretch>
        </p:blipFill>
        <p:spPr>
          <a:xfrm>
            <a:off x="1000100" y="1600200"/>
            <a:ext cx="7072361"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i="1" dirty="0" smtClean="0">
                <a:latin typeface="Comic Sans MS" pitchFamily="66" charset="0"/>
              </a:rPr>
              <a:t>3D </a:t>
            </a:r>
            <a:r>
              <a:rPr lang="el-GR" b="1" i="1" dirty="0" smtClean="0">
                <a:latin typeface="Comic Sans MS" pitchFamily="66" charset="0"/>
              </a:rPr>
              <a:t>εκτυπωτές</a:t>
            </a:r>
            <a:endParaRPr lang="el-GR" b="1" i="1" dirty="0">
              <a:latin typeface="Comic Sans MS" pitchFamily="66" charset="0"/>
            </a:endParaRPr>
          </a:p>
        </p:txBody>
      </p:sp>
      <p:pic>
        <p:nvPicPr>
          <p:cNvPr id="5" name="4 - Θέση περιεχομένου" descr="61292906_645706785874799_1138551355783249920_n.jpg"/>
          <p:cNvPicPr>
            <a:picLocks noGrp="1" noChangeAspect="1"/>
          </p:cNvPicPr>
          <p:nvPr>
            <p:ph sz="half" idx="1"/>
          </p:nvPr>
        </p:nvPicPr>
        <p:blipFill>
          <a:blip r:embed="rId2"/>
          <a:stretch>
            <a:fillRect/>
          </a:stretch>
        </p:blipFill>
        <p:spPr>
          <a:xfrm>
            <a:off x="1202702" y="1600200"/>
            <a:ext cx="2940670" cy="4525963"/>
          </a:xfrm>
        </p:spPr>
      </p:pic>
      <p:pic>
        <p:nvPicPr>
          <p:cNvPr id="6" name="5 - Θέση περιεχομένου" descr="61103941_2197759466939166_7746840448894763008_n.jpg"/>
          <p:cNvPicPr>
            <a:picLocks noGrp="1" noChangeAspect="1"/>
          </p:cNvPicPr>
          <p:nvPr>
            <p:ph sz="half" idx="2"/>
          </p:nvPr>
        </p:nvPicPr>
        <p:blipFill>
          <a:blip r:embed="rId3"/>
          <a:stretch>
            <a:fillRect/>
          </a:stretch>
        </p:blipFill>
        <p:spPr>
          <a:xfrm>
            <a:off x="5412252" y="1600200"/>
            <a:ext cx="2803086"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latin typeface="Comic Sans MS" pitchFamily="66" charset="0"/>
              </a:rPr>
              <a:t>Η πόλη της </a:t>
            </a:r>
            <a:r>
              <a:rPr lang="el-GR" b="1" i="1" dirty="0" smtClean="0">
                <a:latin typeface="Comic Sans MS" pitchFamily="66" charset="0"/>
              </a:rPr>
              <a:t>Βαρκελώνης</a:t>
            </a:r>
            <a:endParaRPr lang="el-GR" b="1" i="1" dirty="0">
              <a:latin typeface="Comic Sans MS" pitchFamily="66" charset="0"/>
            </a:endParaRPr>
          </a:p>
        </p:txBody>
      </p:sp>
      <p:pic>
        <p:nvPicPr>
          <p:cNvPr id="4" name="3 - Θέση περιεχομένου" descr="61760048_439101770211682_6203815135035785216_n.jpg"/>
          <p:cNvPicPr>
            <a:picLocks noGrp="1" noChangeAspect="1"/>
          </p:cNvPicPr>
          <p:nvPr>
            <p:ph idx="1"/>
          </p:nvPr>
        </p:nvPicPr>
        <p:blipFill>
          <a:blip r:embed="rId2"/>
          <a:stretch>
            <a:fillRect/>
          </a:stretch>
        </p:blipFill>
        <p:spPr>
          <a:xfrm>
            <a:off x="457200" y="1853800"/>
            <a:ext cx="8229600" cy="40187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7200" i="1" dirty="0" smtClean="0">
                <a:latin typeface="Comic Sans MS" pitchFamily="66" charset="0"/>
              </a:rPr>
              <a:t>Ευχαριστώ πολύ!!</a:t>
            </a:r>
            <a:endParaRPr lang="el-GR" sz="7200" i="1" dirty="0">
              <a:latin typeface="Comic Sans MS" pitchFamily="66" charset="0"/>
            </a:endParaRPr>
          </a:p>
        </p:txBody>
      </p:sp>
      <p:sp>
        <p:nvSpPr>
          <p:cNvPr id="3" name="2 - Υπότιτλος"/>
          <p:cNvSpPr>
            <a:spLocks noGrp="1"/>
          </p:cNvSpPr>
          <p:nvPr>
            <p:ph type="subTitle" idx="1"/>
          </p:nvPr>
        </p:nvSpPr>
        <p:spPr/>
        <p:txBody>
          <a:bodyPr/>
          <a:lstStyle/>
          <a:p>
            <a:r>
              <a:rPr lang="el-GR" i="1" dirty="0" smtClean="0">
                <a:solidFill>
                  <a:schemeClr val="tx1"/>
                </a:solidFill>
                <a:latin typeface="Comic Sans MS" pitchFamily="66" charset="0"/>
              </a:rPr>
              <a:t>Χριστίνα-</a:t>
            </a:r>
            <a:r>
              <a:rPr lang="el-GR" i="1" dirty="0" err="1" smtClean="0">
                <a:solidFill>
                  <a:schemeClr val="tx1"/>
                </a:solidFill>
                <a:latin typeface="Comic Sans MS" pitchFamily="66" charset="0"/>
              </a:rPr>
              <a:t>Αμουρέττα</a:t>
            </a:r>
            <a:endParaRPr lang="el-GR" i="1" dirty="0" smtClean="0">
              <a:solidFill>
                <a:schemeClr val="tx1"/>
              </a:solidFill>
              <a:latin typeface="Comic Sans MS" pitchFamily="66" charset="0"/>
            </a:endParaRPr>
          </a:p>
          <a:p>
            <a:r>
              <a:rPr lang="el-GR" i="1" dirty="0" smtClean="0">
                <a:solidFill>
                  <a:schemeClr val="tx1"/>
                </a:solidFill>
                <a:latin typeface="Comic Sans MS" pitchFamily="66" charset="0"/>
              </a:rPr>
              <a:t>Καπετανάκη-</a:t>
            </a:r>
            <a:r>
              <a:rPr lang="el-GR" i="1" dirty="0" err="1" smtClean="0">
                <a:solidFill>
                  <a:schemeClr val="tx1"/>
                </a:solidFill>
                <a:latin typeface="Comic Sans MS" pitchFamily="66" charset="0"/>
              </a:rPr>
              <a:t>Κατσαλή</a:t>
            </a:r>
            <a:endParaRPr lang="el-GR" i="1" dirty="0">
              <a:solidFill>
                <a:schemeClr val="tx1"/>
              </a:solidFill>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14356"/>
            <a:ext cx="8229600" cy="5411807"/>
          </a:xfrm>
        </p:spPr>
        <p:txBody>
          <a:bodyPr>
            <a:normAutofit lnSpcReduction="10000"/>
          </a:bodyPr>
          <a:lstStyle/>
          <a:p>
            <a:pPr algn="just">
              <a:buNone/>
            </a:pPr>
            <a:r>
              <a:rPr lang="el-GR" dirty="0" smtClean="0"/>
              <a:t>  		</a:t>
            </a:r>
            <a:r>
              <a:rPr lang="el-GR" i="1" dirty="0" smtClean="0">
                <a:latin typeface="Comic Sans MS" pitchFamily="66" charset="0"/>
              </a:rPr>
              <a:t> Στην καρδιά του </a:t>
            </a:r>
            <a:r>
              <a:rPr lang="el-GR" i="1" dirty="0" err="1" smtClean="0">
                <a:latin typeface="Comic Sans MS" pitchFamily="66" charset="0"/>
              </a:rPr>
              <a:t>Les</a:t>
            </a:r>
            <a:r>
              <a:rPr lang="el-GR" i="1" dirty="0" smtClean="0">
                <a:latin typeface="Comic Sans MS" pitchFamily="66" charset="0"/>
              </a:rPr>
              <a:t> </a:t>
            </a:r>
            <a:r>
              <a:rPr lang="el-GR" i="1" dirty="0" err="1" smtClean="0">
                <a:latin typeface="Comic Sans MS" pitchFamily="66" charset="0"/>
              </a:rPr>
              <a:t>Corts</a:t>
            </a:r>
            <a:r>
              <a:rPr lang="el-GR" i="1" dirty="0" smtClean="0">
                <a:latin typeface="Comic Sans MS" pitchFamily="66" charset="0"/>
              </a:rPr>
              <a:t>, υπάρχει ένας χώρος γνώσης ανοικτός σε όσους επιθυμούν να μάθουν περισσότερα για τον ψηφιακό κόσμο και το τεχνολογικό σύμπαν. Αυτό είναι το </a:t>
            </a:r>
            <a:r>
              <a:rPr lang="el-GR" i="1" dirty="0" err="1" smtClean="0">
                <a:latin typeface="Comic Sans MS" pitchFamily="66" charset="0"/>
              </a:rPr>
              <a:t>Les</a:t>
            </a:r>
            <a:r>
              <a:rPr lang="el-GR" i="1" dirty="0" smtClean="0">
                <a:latin typeface="Comic Sans MS" pitchFamily="66" charset="0"/>
              </a:rPr>
              <a:t> </a:t>
            </a:r>
            <a:r>
              <a:rPr lang="el-GR" i="1" dirty="0" err="1" smtClean="0">
                <a:latin typeface="Comic Sans MS" pitchFamily="66" charset="0"/>
              </a:rPr>
              <a:t>Corts</a:t>
            </a:r>
            <a:r>
              <a:rPr lang="el-GR" i="1" dirty="0" smtClean="0">
                <a:latin typeface="Comic Sans MS" pitchFamily="66" charset="0"/>
              </a:rPr>
              <a:t> </a:t>
            </a:r>
            <a:r>
              <a:rPr lang="el-GR" i="1" dirty="0" err="1" smtClean="0">
                <a:latin typeface="Comic Sans MS" pitchFamily="66" charset="0"/>
              </a:rPr>
              <a:t>Ateneu</a:t>
            </a:r>
            <a:r>
              <a:rPr lang="el-GR" i="1" dirty="0" smtClean="0">
                <a:latin typeface="Comic Sans MS" pitchFamily="66" charset="0"/>
              </a:rPr>
              <a:t> </a:t>
            </a:r>
            <a:r>
              <a:rPr lang="el-GR" i="1" dirty="0" err="1" smtClean="0">
                <a:latin typeface="Comic Sans MS" pitchFamily="66" charset="0"/>
              </a:rPr>
              <a:t>de</a:t>
            </a:r>
            <a:r>
              <a:rPr lang="el-GR" i="1" dirty="0" smtClean="0">
                <a:latin typeface="Comic Sans MS" pitchFamily="66" charset="0"/>
              </a:rPr>
              <a:t> </a:t>
            </a:r>
            <a:r>
              <a:rPr lang="el-GR" i="1" dirty="0" err="1" smtClean="0">
                <a:latin typeface="Comic Sans MS" pitchFamily="66" charset="0"/>
              </a:rPr>
              <a:t>Fabricació</a:t>
            </a:r>
            <a:r>
              <a:rPr lang="el-GR" i="1" dirty="0" smtClean="0">
                <a:latin typeface="Comic Sans MS" pitchFamily="66" charset="0"/>
              </a:rPr>
              <a:t> </a:t>
            </a:r>
            <a:r>
              <a:rPr lang="el-GR" i="1" dirty="0" err="1" smtClean="0">
                <a:latin typeface="Comic Sans MS" pitchFamily="66" charset="0"/>
              </a:rPr>
              <a:t>Digital</a:t>
            </a:r>
            <a:r>
              <a:rPr lang="el-GR" i="1" dirty="0" smtClean="0">
                <a:latin typeface="Comic Sans MS" pitchFamily="66" charset="0"/>
              </a:rPr>
              <a:t>, ένα μεγάλο δημιουργικό εργαστήριο που βρίσκεται σε μια πρώην βιομηχανική περιοχή που ανακτάται για δημόσια χρήση και έχει δημιουργηθεί για να ενθαρρύνει την καινοτομία και τη δημιουργικότητα.</a:t>
            </a:r>
            <a:endParaRPr lang="el-GR" i="1"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61113651_1310554615769277_8063563870016372736_n.jpg"/>
          <p:cNvPicPr>
            <a:picLocks noGrp="1" noChangeAspect="1"/>
          </p:cNvPicPr>
          <p:nvPr>
            <p:ph idx="1"/>
          </p:nvPr>
        </p:nvPicPr>
        <p:blipFill>
          <a:blip r:embed="rId2"/>
          <a:stretch>
            <a:fillRect/>
          </a:stretch>
        </p:blipFill>
        <p:spPr>
          <a:xfrm>
            <a:off x="4786314" y="357166"/>
            <a:ext cx="3294628" cy="5853113"/>
          </a:xfrm>
        </p:spPr>
      </p:pic>
      <p:sp>
        <p:nvSpPr>
          <p:cNvPr id="4" name="3 - Θέση κειμένου"/>
          <p:cNvSpPr>
            <a:spLocks noGrp="1"/>
          </p:cNvSpPr>
          <p:nvPr>
            <p:ph type="body" sz="half" idx="2"/>
          </p:nvPr>
        </p:nvSpPr>
        <p:spPr>
          <a:xfrm>
            <a:off x="457200" y="428604"/>
            <a:ext cx="3829048" cy="5697559"/>
          </a:xfrm>
        </p:spPr>
        <p:txBody>
          <a:bodyPr>
            <a:noAutofit/>
          </a:bodyPr>
          <a:lstStyle/>
          <a:p>
            <a:r>
              <a:rPr lang="el-GR" sz="2600" i="1" dirty="0" smtClean="0">
                <a:latin typeface="Comic Sans MS" pitchFamily="66" charset="0"/>
              </a:rPr>
              <a:t>Το κέντρο παρέχει στους πολίτες πρόσβαση σε τρισδιάστατους εκτυπωτές, κέντρα μηχανοποίησης, 3D σαρωτές και κόφτη λέιζερ, μεταξύ πολλών άλλων συσκευών, που τους επιτρέπουν να μετατρέψουν τις ιδέες τους σε φυσικά προϊόντα που είναι χρήσιμα για την κοινωνία.</a:t>
            </a:r>
            <a:endParaRPr lang="el-GR" sz="2600" i="1"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61533959_749312278804760_6803410264822644736_n.jpg"/>
          <p:cNvPicPr>
            <a:picLocks noGrp="1" noChangeAspect="1"/>
          </p:cNvPicPr>
          <p:nvPr>
            <p:ph idx="1"/>
          </p:nvPr>
        </p:nvPicPr>
        <p:blipFill>
          <a:blip r:embed="rId2"/>
          <a:stretch>
            <a:fillRect/>
          </a:stretch>
        </p:blipFill>
        <p:spPr>
          <a:xfrm>
            <a:off x="642910" y="285728"/>
            <a:ext cx="3582574" cy="6233747"/>
          </a:xfrm>
        </p:spPr>
      </p:pic>
      <p:sp>
        <p:nvSpPr>
          <p:cNvPr id="4" name="3 - Θέση κειμένου"/>
          <p:cNvSpPr>
            <a:spLocks noGrp="1"/>
          </p:cNvSpPr>
          <p:nvPr>
            <p:ph type="body" sz="half" idx="2"/>
          </p:nvPr>
        </p:nvSpPr>
        <p:spPr>
          <a:xfrm>
            <a:off x="4929190" y="928670"/>
            <a:ext cx="3571900" cy="5500726"/>
          </a:xfrm>
        </p:spPr>
        <p:txBody>
          <a:bodyPr>
            <a:normAutofit/>
          </a:bodyPr>
          <a:lstStyle/>
          <a:p>
            <a:r>
              <a:rPr lang="el-GR" sz="2800" i="1" dirty="0" smtClean="0">
                <a:latin typeface="Comic Sans MS" pitchFamily="66" charset="0"/>
              </a:rPr>
              <a:t>Το κέντρο προσφέρει εργαστήρια, συνέδρια, συνομιλίες και κάθε είδους εκδηλώσεις που στοχεύουν στην προώθηση της κοινωνικής συνοχής και της ένταξης όλων των ομάδων ανθρώπων. </a:t>
            </a:r>
            <a:endParaRPr lang="el-GR" sz="2800" i="1"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61542860_328485364510911_4093155776422477824_n.jpg"/>
          <p:cNvPicPr>
            <a:picLocks noGrp="1" noChangeAspect="1"/>
          </p:cNvPicPr>
          <p:nvPr>
            <p:ph idx="1"/>
          </p:nvPr>
        </p:nvPicPr>
        <p:blipFill>
          <a:blip r:embed="rId2"/>
          <a:stretch>
            <a:fillRect/>
          </a:stretch>
        </p:blipFill>
        <p:spPr>
          <a:xfrm>
            <a:off x="4517664" y="428604"/>
            <a:ext cx="3626236" cy="5697559"/>
          </a:xfrm>
        </p:spPr>
      </p:pic>
      <p:sp>
        <p:nvSpPr>
          <p:cNvPr id="4" name="3 - Θέση κειμένου"/>
          <p:cNvSpPr>
            <a:spLocks noGrp="1"/>
          </p:cNvSpPr>
          <p:nvPr>
            <p:ph type="body" sz="half" idx="2"/>
          </p:nvPr>
        </p:nvSpPr>
        <p:spPr>
          <a:xfrm>
            <a:off x="457200" y="1285860"/>
            <a:ext cx="3008313" cy="4840303"/>
          </a:xfrm>
        </p:spPr>
        <p:txBody>
          <a:bodyPr>
            <a:normAutofit/>
          </a:bodyPr>
          <a:lstStyle/>
          <a:p>
            <a:r>
              <a:rPr lang="el-GR" sz="2800" i="1" dirty="0" smtClean="0">
                <a:latin typeface="Comic Sans MS" pitchFamily="66" charset="0"/>
              </a:rPr>
              <a:t>Ο χώρος είναι έτοιμος να στεγάσει μια βιβλιοθήκη που θα καταλαμβάνει ένα μεγάλο μέρος του κτιρίου.</a:t>
            </a:r>
            <a:endParaRPr lang="el-GR" sz="2800" i="1"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61258467_308802750015185_2320368631558438912_n.jpg"/>
          <p:cNvPicPr>
            <a:picLocks noGrp="1" noChangeAspect="1"/>
          </p:cNvPicPr>
          <p:nvPr>
            <p:ph idx="1"/>
          </p:nvPr>
        </p:nvPicPr>
        <p:blipFill>
          <a:blip r:embed="rId2"/>
          <a:stretch>
            <a:fillRect/>
          </a:stretch>
        </p:blipFill>
        <p:spPr>
          <a:xfrm>
            <a:off x="1071538" y="428604"/>
            <a:ext cx="3226522" cy="5853113"/>
          </a:xfrm>
        </p:spPr>
      </p:pic>
      <p:sp>
        <p:nvSpPr>
          <p:cNvPr id="4" name="3 - Θέση κειμένου"/>
          <p:cNvSpPr>
            <a:spLocks noGrp="1"/>
          </p:cNvSpPr>
          <p:nvPr>
            <p:ph type="body" sz="half" idx="2"/>
          </p:nvPr>
        </p:nvSpPr>
        <p:spPr>
          <a:xfrm>
            <a:off x="4714876" y="1357298"/>
            <a:ext cx="4071966" cy="4911741"/>
          </a:xfrm>
        </p:spPr>
        <p:txBody>
          <a:bodyPr>
            <a:normAutofit/>
          </a:bodyPr>
          <a:lstStyle/>
          <a:p>
            <a:r>
              <a:rPr lang="el-GR" sz="2800" i="1" dirty="0" smtClean="0">
                <a:latin typeface="Comic Sans MS" pitchFamily="66" charset="0"/>
              </a:rPr>
              <a:t>Παρέχεται επίσης η δυνατότητα συμμετοχής και σε άτομα με ειδικές ανάγκες, μέσω ειδικών τρισδιάστατων (3</a:t>
            </a:r>
            <a:r>
              <a:rPr lang="en-US" sz="2800" i="1" dirty="0" smtClean="0">
                <a:latin typeface="Comic Sans MS" pitchFamily="66" charset="0"/>
              </a:rPr>
              <a:t>D</a:t>
            </a:r>
            <a:r>
              <a:rPr lang="el-GR" sz="2800" i="1" dirty="0" smtClean="0">
                <a:latin typeface="Comic Sans MS" pitchFamily="66" charset="0"/>
              </a:rPr>
              <a:t>) κατασκευών και αντικειμένων.</a:t>
            </a:r>
            <a:endParaRPr lang="el-GR" sz="2800" i="1"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28"/>
            <a:ext cx="8229600" cy="1131910"/>
          </a:xfrm>
        </p:spPr>
        <p:txBody>
          <a:bodyPr>
            <a:normAutofit fontScale="90000"/>
          </a:bodyPr>
          <a:lstStyle/>
          <a:p>
            <a:r>
              <a:rPr lang="en-US" sz="4000" b="1" i="1" dirty="0" smtClean="0">
                <a:latin typeface="Comic Sans MS" pitchFamily="66" charset="0"/>
              </a:rPr>
              <a:t>Domino</a:t>
            </a:r>
            <a:r>
              <a:rPr lang="el-GR" sz="4000" b="1" i="1" dirty="0" smtClean="0">
                <a:latin typeface="Comic Sans MS" pitchFamily="66" charset="0"/>
              </a:rPr>
              <a:t> </a:t>
            </a:r>
            <a:r>
              <a:rPr lang="el-GR" sz="4000" i="1" dirty="0" smtClean="0">
                <a:latin typeface="Comic Sans MS" pitchFamily="66" charset="0"/>
              </a:rPr>
              <a:t>για άτομα με ειδικές ανάγκες</a:t>
            </a:r>
            <a:endParaRPr lang="el-GR" sz="4000" i="1" dirty="0">
              <a:latin typeface="Comic Sans MS" pitchFamily="66" charset="0"/>
            </a:endParaRPr>
          </a:p>
        </p:txBody>
      </p:sp>
      <p:pic>
        <p:nvPicPr>
          <p:cNvPr id="6" name="5 - Θέση περιεχομένου" descr="61726659_1742227069240994_5281180173293584384_n.jpg"/>
          <p:cNvPicPr>
            <a:picLocks noGrp="1" noChangeAspect="1"/>
          </p:cNvPicPr>
          <p:nvPr>
            <p:ph idx="1"/>
          </p:nvPr>
        </p:nvPicPr>
        <p:blipFill>
          <a:blip r:embed="rId2"/>
          <a:stretch>
            <a:fillRect/>
          </a:stretch>
        </p:blipFill>
        <p:spPr>
          <a:xfrm>
            <a:off x="466810" y="1600200"/>
            <a:ext cx="8210380"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186766" cy="1357322"/>
          </a:xfrm>
        </p:spPr>
        <p:txBody>
          <a:bodyPr>
            <a:normAutofit fontScale="90000"/>
          </a:bodyPr>
          <a:lstStyle/>
          <a:p>
            <a:r>
              <a:rPr lang="el-GR" i="1" dirty="0" smtClean="0">
                <a:latin typeface="Comic Sans MS" pitchFamily="66" charset="0"/>
              </a:rPr>
              <a:t>Δημιουργία </a:t>
            </a:r>
            <a:r>
              <a:rPr lang="el-GR" b="1" i="1" dirty="0" smtClean="0">
                <a:latin typeface="Comic Sans MS" pitchFamily="66" charset="0"/>
              </a:rPr>
              <a:t>ενδυμάτων</a:t>
            </a:r>
            <a:r>
              <a:rPr lang="el-GR" i="1" dirty="0" smtClean="0">
                <a:latin typeface="Comic Sans MS" pitchFamily="66" charset="0"/>
              </a:rPr>
              <a:t> με τρισδιάστατη (3</a:t>
            </a:r>
            <a:r>
              <a:rPr lang="en-US" i="1" dirty="0" smtClean="0">
                <a:latin typeface="Comic Sans MS" pitchFamily="66" charset="0"/>
              </a:rPr>
              <a:t>D</a:t>
            </a:r>
            <a:r>
              <a:rPr lang="el-GR" i="1" dirty="0" smtClean="0">
                <a:latin typeface="Comic Sans MS" pitchFamily="66" charset="0"/>
              </a:rPr>
              <a:t>)εκτύπωση </a:t>
            </a:r>
            <a:endParaRPr lang="el-GR" i="1" dirty="0">
              <a:latin typeface="Comic Sans MS" pitchFamily="66" charset="0"/>
            </a:endParaRPr>
          </a:p>
        </p:txBody>
      </p:sp>
      <p:pic>
        <p:nvPicPr>
          <p:cNvPr id="7" name="6 - Θέση περιεχομένου" descr="61287115_2226655520781762_6154312420018880512_n.jpg"/>
          <p:cNvPicPr>
            <a:picLocks noGrp="1" noChangeAspect="1"/>
          </p:cNvPicPr>
          <p:nvPr>
            <p:ph sz="half" idx="2"/>
          </p:nvPr>
        </p:nvPicPr>
        <p:blipFill>
          <a:blip r:embed="rId2"/>
          <a:stretch>
            <a:fillRect/>
          </a:stretch>
        </p:blipFill>
        <p:spPr>
          <a:xfrm>
            <a:off x="1142976" y="2571743"/>
            <a:ext cx="2714644" cy="3554419"/>
          </a:xfrm>
        </p:spPr>
      </p:pic>
      <p:pic>
        <p:nvPicPr>
          <p:cNvPr id="8" name="7 - Θέση περιεχομένου" descr="61565937_676358116150017_3144131942908166144_n.jpg"/>
          <p:cNvPicPr>
            <a:picLocks noGrp="1" noChangeAspect="1"/>
          </p:cNvPicPr>
          <p:nvPr>
            <p:ph sz="quarter" idx="4"/>
          </p:nvPr>
        </p:nvPicPr>
        <p:blipFill>
          <a:blip r:embed="rId3"/>
          <a:stretch>
            <a:fillRect/>
          </a:stretch>
        </p:blipFill>
        <p:spPr>
          <a:xfrm>
            <a:off x="5183335" y="2643181"/>
            <a:ext cx="2965155" cy="348298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smtClean="0">
                <a:latin typeface="Comic Sans MS" pitchFamily="66" charset="0"/>
              </a:rPr>
              <a:t>Κατασκευή </a:t>
            </a:r>
            <a:r>
              <a:rPr lang="el-GR" b="1" i="1" dirty="0" smtClean="0">
                <a:latin typeface="Comic Sans MS" pitchFamily="66" charset="0"/>
              </a:rPr>
              <a:t>γυαλιών οράσεως </a:t>
            </a:r>
            <a:r>
              <a:rPr lang="el-GR" i="1" dirty="0" smtClean="0">
                <a:latin typeface="Comic Sans MS" pitchFamily="66" charset="0"/>
              </a:rPr>
              <a:t>με τρισδιάστατη (3</a:t>
            </a:r>
            <a:r>
              <a:rPr lang="en-US" i="1" dirty="0" smtClean="0">
                <a:latin typeface="Comic Sans MS" pitchFamily="66" charset="0"/>
              </a:rPr>
              <a:t>D</a:t>
            </a:r>
            <a:r>
              <a:rPr lang="el-GR" i="1" dirty="0" smtClean="0">
                <a:latin typeface="Comic Sans MS" pitchFamily="66" charset="0"/>
              </a:rPr>
              <a:t>)εκτύπωση </a:t>
            </a:r>
            <a:endParaRPr lang="el-GR" i="1" dirty="0">
              <a:latin typeface="Comic Sans MS" pitchFamily="66" charset="0"/>
            </a:endParaRPr>
          </a:p>
        </p:txBody>
      </p:sp>
      <p:pic>
        <p:nvPicPr>
          <p:cNvPr id="7" name="6 - Θέση περιεχομένου" descr="61450366_436712407166003_722073896123105280_n.jpg"/>
          <p:cNvPicPr>
            <a:picLocks noGrp="1" noChangeAspect="1"/>
          </p:cNvPicPr>
          <p:nvPr>
            <p:ph sz="half" idx="1"/>
          </p:nvPr>
        </p:nvPicPr>
        <p:blipFill>
          <a:blip r:embed="rId2"/>
          <a:stretch>
            <a:fillRect/>
          </a:stretch>
        </p:blipFill>
        <p:spPr>
          <a:xfrm>
            <a:off x="1219288" y="1600200"/>
            <a:ext cx="2514424" cy="4525963"/>
          </a:xfrm>
        </p:spPr>
      </p:pic>
      <p:pic>
        <p:nvPicPr>
          <p:cNvPr id="10" name="9 - Θέση περιεχομένου" descr="61793881_771261756602655_4870469703660732416_n.jpg"/>
          <p:cNvPicPr>
            <a:picLocks noGrp="1" noChangeAspect="1"/>
          </p:cNvPicPr>
          <p:nvPr>
            <p:ph sz="half" idx="2"/>
          </p:nvPr>
        </p:nvPicPr>
        <p:blipFill>
          <a:blip r:embed="rId3"/>
          <a:stretch>
            <a:fillRect/>
          </a:stretch>
        </p:blipFill>
        <p:spPr>
          <a:xfrm>
            <a:off x="5398109" y="1600200"/>
            <a:ext cx="2538782" cy="4525963"/>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157</Words>
  <Application>Microsoft Office PowerPoint</Application>
  <PresentationFormat>Προβολή στην οθόνη (4:3)</PresentationFormat>
  <Paragraphs>16</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‘’L’Ateneu de Fabricació digital’’ </vt:lpstr>
      <vt:lpstr>Διαφάνεια 2</vt:lpstr>
      <vt:lpstr>Διαφάνεια 3</vt:lpstr>
      <vt:lpstr>Διαφάνεια 4</vt:lpstr>
      <vt:lpstr>Διαφάνεια 5</vt:lpstr>
      <vt:lpstr>Διαφάνεια 6</vt:lpstr>
      <vt:lpstr>Domino για άτομα με ειδικές ανάγκες</vt:lpstr>
      <vt:lpstr>Δημιουργία ενδυμάτων με τρισδιάστατη (3D)εκτύπωση </vt:lpstr>
      <vt:lpstr>Κατασκευή γυαλιών οράσεως με τρισδιάστατη (3D)εκτύπωση </vt:lpstr>
      <vt:lpstr>3D ρόδα-τροχός</vt:lpstr>
      <vt:lpstr>3D κατασκευή μουσικών οργάνων  (βιολί)</vt:lpstr>
      <vt:lpstr>3D εκτυπωτές</vt:lpstr>
      <vt:lpstr>Η πόλη της Βαρκελώνης</vt:lpstr>
      <vt:lpstr>Ευχαριστώ πολύ!!</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hp</dc:creator>
  <cp:lastModifiedBy>hp</cp:lastModifiedBy>
  <cp:revision>25</cp:revision>
  <dcterms:created xsi:type="dcterms:W3CDTF">2019-05-28T10:06:00Z</dcterms:created>
  <dcterms:modified xsi:type="dcterms:W3CDTF">2019-05-28T11:57:21Z</dcterms:modified>
</cp:coreProperties>
</file>